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59" r:id="rId5"/>
    <p:sldId id="260" r:id="rId6"/>
    <p:sldId id="261" r:id="rId7"/>
    <p:sldId id="262" r:id="rId8"/>
    <p:sldId id="263" r:id="rId9"/>
    <p:sldId id="264"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3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EA5722-BE73-4939-9F80-0A9754AB636A}"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E3B42-C4D0-4DBA-8EE7-08D93F4E9D4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EA5722-BE73-4939-9F80-0A9754AB636A}"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E3B42-C4D0-4DBA-8EE7-08D93F4E9D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EA5722-BE73-4939-9F80-0A9754AB636A}"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E3B42-C4D0-4DBA-8EE7-08D93F4E9D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EA5722-BE73-4939-9F80-0A9754AB636A}"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E3B42-C4D0-4DBA-8EE7-08D93F4E9D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EEA5722-BE73-4939-9F80-0A9754AB636A}"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E3B42-C4D0-4DBA-8EE7-08D93F4E9D4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EA5722-BE73-4939-9F80-0A9754AB636A}" type="datetimeFigureOut">
              <a:rPr lang="en-US" smtClean="0"/>
              <a:t>12/16/2017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E3B42-C4D0-4DBA-8EE7-08D93F4E9D4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EA5722-BE73-4939-9F80-0A9754AB636A}" type="datetimeFigureOut">
              <a:rPr lang="en-US" smtClean="0"/>
              <a:t>12/16/2017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4E3B42-C4D0-4DBA-8EE7-08D93F4E9D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EA5722-BE73-4939-9F80-0A9754AB636A}" type="datetimeFigureOut">
              <a:rPr lang="en-US" smtClean="0"/>
              <a:t>12/16/2017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4E3B42-C4D0-4DBA-8EE7-08D93F4E9D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A5722-BE73-4939-9F80-0A9754AB636A}" type="datetimeFigureOut">
              <a:rPr lang="en-US" smtClean="0"/>
              <a:t>12/16/2017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4E3B42-C4D0-4DBA-8EE7-08D93F4E9D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EEA5722-BE73-4939-9F80-0A9754AB636A}" type="datetimeFigureOut">
              <a:rPr lang="en-US" smtClean="0"/>
              <a:t>12/16/2017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04E3B42-C4D0-4DBA-8EE7-08D93F4E9D4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A5722-BE73-4939-9F80-0A9754AB636A}" type="datetimeFigureOut">
              <a:rPr lang="en-US" smtClean="0"/>
              <a:t>12/16/2017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E3B42-C4D0-4DBA-8EE7-08D93F4E9D4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EEA5722-BE73-4939-9F80-0A9754AB636A}" type="datetimeFigureOut">
              <a:rPr lang="en-US" smtClean="0"/>
              <a:t>12/16/2017</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04E3B42-C4D0-4DBA-8EE7-08D93F4E9D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Child psychologist</a:t>
            </a:r>
            <a:endParaRPr lang="en-US" dirty="0"/>
          </a:p>
        </p:txBody>
      </p:sp>
      <p:sp>
        <p:nvSpPr>
          <p:cNvPr id="3" name="Subtitle 2"/>
          <p:cNvSpPr>
            <a:spLocks noGrp="1"/>
          </p:cNvSpPr>
          <p:nvPr>
            <p:ph type="subTitle" idx="1"/>
          </p:nvPr>
        </p:nvSpPr>
        <p:spPr/>
        <p:txBody>
          <a:bodyPr/>
          <a:lstStyle/>
          <a:p>
            <a:r>
              <a:rPr lang="en-US" dirty="0" smtClean="0"/>
              <a:t>Ainsley Stephens</a:t>
            </a:r>
            <a:endParaRPr lang="en-US" dirty="0"/>
          </a:p>
        </p:txBody>
      </p:sp>
    </p:spTree>
    <p:extLst>
      <p:ext uri="{BB962C8B-B14F-4D97-AF65-F5344CB8AC3E}">
        <p14:creationId xmlns:p14="http://schemas.microsoft.com/office/powerpoint/2010/main" val="1933517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6"/>
                </a:solidFill>
              </a:rPr>
              <a:t>What I find intriguing</a:t>
            </a:r>
            <a:endParaRPr lang="en-US" dirty="0">
              <a:solidFill>
                <a:schemeClr val="accent6"/>
              </a:solidFill>
            </a:endParaRPr>
          </a:p>
        </p:txBody>
      </p:sp>
      <p:sp>
        <p:nvSpPr>
          <p:cNvPr id="3" name="Content Placeholder 2"/>
          <p:cNvSpPr>
            <a:spLocks noGrp="1"/>
          </p:cNvSpPr>
          <p:nvPr>
            <p:ph idx="1"/>
          </p:nvPr>
        </p:nvSpPr>
        <p:spPr/>
        <p:txBody>
          <a:bodyPr/>
          <a:lstStyle/>
          <a:p>
            <a:pPr>
              <a:lnSpc>
                <a:spcPct val="150000"/>
              </a:lnSpc>
            </a:pPr>
            <a:r>
              <a:rPr lang="en-US" dirty="0" smtClean="0">
                <a:solidFill>
                  <a:schemeClr val="accent6"/>
                </a:solidFill>
              </a:rPr>
              <a:t>	I </a:t>
            </a:r>
            <a:r>
              <a:rPr lang="en-US" dirty="0">
                <a:solidFill>
                  <a:schemeClr val="accent6"/>
                </a:solidFill>
              </a:rPr>
              <a:t>love the idea of being able to help others, particularly children, through difficult times.  I want to have a positive impact on the lives of others and this seems to be a career that I am suited for and that will allow me to do that.  I am intrigued by how the human brain works and why people think the way they think.  Mental health is an important topic for me and I would like to be able to assist in removing the stigma from mental illness issues.</a:t>
            </a:r>
          </a:p>
          <a:p>
            <a:endParaRPr lang="en-US" dirty="0"/>
          </a:p>
        </p:txBody>
      </p:sp>
    </p:spTree>
    <p:extLst>
      <p:ext uri="{BB962C8B-B14F-4D97-AF65-F5344CB8AC3E}">
        <p14:creationId xmlns:p14="http://schemas.microsoft.com/office/powerpoint/2010/main" val="303545576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Websites used</a:t>
            </a:r>
            <a:endParaRPr lang="en-US" dirty="0"/>
          </a:p>
        </p:txBody>
      </p:sp>
      <p:sp>
        <p:nvSpPr>
          <p:cNvPr id="3" name="Content Placeholder 2"/>
          <p:cNvSpPr>
            <a:spLocks noGrp="1"/>
          </p:cNvSpPr>
          <p:nvPr>
            <p:ph idx="1"/>
          </p:nvPr>
        </p:nvSpPr>
        <p:spPr/>
        <p:txBody>
          <a:bodyPr>
            <a:normAutofit fontScale="62500" lnSpcReduction="20000"/>
          </a:bodyPr>
          <a:lstStyle/>
          <a:p>
            <a:r>
              <a:rPr lang="en-US" dirty="0"/>
              <a:t>http://www.psychologyschoolguide.net/blog/best-states-to-work-as-a-psychologist/</a:t>
            </a:r>
          </a:p>
          <a:p>
            <a:endParaRPr lang="en-US" dirty="0"/>
          </a:p>
          <a:p>
            <a:r>
              <a:rPr lang="en-US" dirty="0"/>
              <a:t>https://www.bls.gov/ooh/life-physical-and-social-science/psychologists.htm</a:t>
            </a:r>
          </a:p>
          <a:p>
            <a:endParaRPr lang="en-US" dirty="0"/>
          </a:p>
          <a:p>
            <a:r>
              <a:rPr lang="en-US" dirty="0"/>
              <a:t>https://study.com/child_psychologist.html</a:t>
            </a:r>
          </a:p>
          <a:p>
            <a:endParaRPr lang="en-US" dirty="0"/>
          </a:p>
          <a:p>
            <a:r>
              <a:rPr lang="en-US" dirty="0"/>
              <a:t>http://www.cpa.ca/students/career/careersinpsychology</a:t>
            </a:r>
          </a:p>
          <a:p>
            <a:endParaRPr lang="en-US" dirty="0"/>
          </a:p>
          <a:p>
            <a:r>
              <a:rPr lang="en-US" dirty="0"/>
              <a:t>https://www.payscale.com/research/US/Job=Psychologist/Salary#CareerPaths</a:t>
            </a:r>
          </a:p>
          <a:p>
            <a:endParaRPr lang="en-US" dirty="0"/>
          </a:p>
          <a:p>
            <a:r>
              <a:rPr lang="en-US" dirty="0"/>
              <a:t>https://www.payscale.com/research/US/Job=Psychologist/Salary/d52a51c0/Entry-Level</a:t>
            </a:r>
          </a:p>
          <a:p>
            <a:endParaRPr lang="en-US" dirty="0"/>
          </a:p>
          <a:p>
            <a:r>
              <a:rPr lang="en-US" dirty="0"/>
              <a:t>https://learn.org/articles/Child_Psychologist_Job_Duties_Employment_Outlook_and_Educational_Requirements.html</a:t>
            </a:r>
          </a:p>
          <a:p>
            <a:endParaRPr lang="en-US" dirty="0"/>
          </a:p>
          <a:p>
            <a:r>
              <a:rPr lang="en-US" dirty="0"/>
              <a:t>http://www.apa.org/workforce/publications/13-demographics/index.aspx</a:t>
            </a:r>
          </a:p>
          <a:p>
            <a:endParaRPr lang="en-US" dirty="0"/>
          </a:p>
        </p:txBody>
      </p:sp>
    </p:spTree>
    <p:extLst>
      <p:ext uri="{BB962C8B-B14F-4D97-AF65-F5344CB8AC3E}">
        <p14:creationId xmlns:p14="http://schemas.microsoft.com/office/powerpoint/2010/main" val="2536912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20940" cy="548640"/>
          </a:xfrm>
        </p:spPr>
        <p:txBody>
          <a:bodyPr/>
          <a:lstStyle/>
          <a:p>
            <a:r>
              <a:rPr lang="en-US" dirty="0" smtClean="0">
                <a:solidFill>
                  <a:schemeClr val="accent6"/>
                </a:solidFill>
              </a:rPr>
              <a:t>Education</a:t>
            </a:r>
            <a:endParaRPr lang="en-US" dirty="0">
              <a:solidFill>
                <a:schemeClr val="accent6"/>
              </a:solidFill>
            </a:endParaRPr>
          </a:p>
        </p:txBody>
      </p:sp>
      <p:sp>
        <p:nvSpPr>
          <p:cNvPr id="3" name="Content Placeholder 2"/>
          <p:cNvSpPr>
            <a:spLocks noGrp="1"/>
          </p:cNvSpPr>
          <p:nvPr>
            <p:ph idx="1"/>
          </p:nvPr>
        </p:nvSpPr>
        <p:spPr/>
        <p:txBody>
          <a:bodyPr/>
          <a:lstStyle/>
          <a:p>
            <a:pPr marL="285750" indent="-285750">
              <a:lnSpc>
                <a:spcPct val="150000"/>
              </a:lnSpc>
              <a:buFont typeface="Wingdings" panose="05000000000000000000" pitchFamily="2" charset="2"/>
              <a:buChar char="v"/>
            </a:pPr>
            <a:r>
              <a:rPr lang="en-US" dirty="0" smtClean="0">
                <a:solidFill>
                  <a:schemeClr val="accent6"/>
                </a:solidFill>
              </a:rPr>
              <a:t>A Ph.D. Is required to become a child psychologist. This encompasses an undergrad and masters degree.</a:t>
            </a:r>
          </a:p>
          <a:p>
            <a:pPr marL="285750" indent="-285750">
              <a:lnSpc>
                <a:spcPct val="150000"/>
              </a:lnSpc>
              <a:buFont typeface="Wingdings" panose="05000000000000000000" pitchFamily="2" charset="2"/>
              <a:buChar char="v"/>
            </a:pPr>
            <a:r>
              <a:rPr lang="en-US" dirty="0" smtClean="0">
                <a:solidFill>
                  <a:schemeClr val="accent6"/>
                </a:solidFill>
              </a:rPr>
              <a:t>This level of education takes anywhere from 8-12 years.</a:t>
            </a:r>
          </a:p>
          <a:p>
            <a:pPr marL="285750" indent="-285750">
              <a:lnSpc>
                <a:spcPct val="150000"/>
              </a:lnSpc>
              <a:buFont typeface="Wingdings" panose="05000000000000000000" pitchFamily="2" charset="2"/>
              <a:buChar char="v"/>
            </a:pPr>
            <a:r>
              <a:rPr lang="en-US" dirty="0" smtClean="0">
                <a:solidFill>
                  <a:schemeClr val="accent6"/>
                </a:solidFill>
              </a:rPr>
              <a:t>A license is needed for the specific state practiced in.</a:t>
            </a:r>
          </a:p>
          <a:p>
            <a:pPr marL="285750" indent="-285750">
              <a:lnSpc>
                <a:spcPct val="150000"/>
              </a:lnSpc>
              <a:buFont typeface="Wingdings" panose="05000000000000000000" pitchFamily="2" charset="2"/>
              <a:buChar char="v"/>
            </a:pPr>
            <a:r>
              <a:rPr lang="en-US" dirty="0" smtClean="0">
                <a:solidFill>
                  <a:schemeClr val="accent6"/>
                </a:solidFill>
              </a:rPr>
              <a:t>Generally to get a Ph.D. a dissertation project, an internship, and a clinical practicum are needed. </a:t>
            </a:r>
          </a:p>
          <a:p>
            <a:pPr marL="285750" indent="-285750">
              <a:lnSpc>
                <a:spcPct val="150000"/>
              </a:lnSpc>
              <a:buFont typeface="Wingdings" panose="05000000000000000000" pitchFamily="2" charset="2"/>
              <a:buChar char="v"/>
            </a:pPr>
            <a:r>
              <a:rPr lang="en-US" dirty="0" smtClean="0">
                <a:solidFill>
                  <a:schemeClr val="accent6"/>
                </a:solidFill>
              </a:rPr>
              <a:t>These degrees can be obtained from many universities.</a:t>
            </a:r>
          </a:p>
          <a:p>
            <a:pPr>
              <a:buFont typeface="Wingdings" panose="05000000000000000000" pitchFamily="2" charset="2"/>
              <a:buChar char="v"/>
            </a:pPr>
            <a:endParaRPr lang="en-US" dirty="0">
              <a:solidFill>
                <a:schemeClr val="accent6"/>
              </a:solidFill>
            </a:endParaRPr>
          </a:p>
        </p:txBody>
      </p:sp>
      <p:pic>
        <p:nvPicPr>
          <p:cNvPr id="1026" name="Picture 2" descr="Image result for college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276600"/>
            <a:ext cx="1875692"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760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solidFill>
              </a:rPr>
              <a:t>Training                           Work</a:t>
            </a:r>
            <a:endParaRPr lang="en-US" dirty="0">
              <a:solidFill>
                <a:schemeClr val="accent4"/>
              </a:solidFill>
            </a:endParaRPr>
          </a:p>
        </p:txBody>
      </p:sp>
      <p:sp>
        <p:nvSpPr>
          <p:cNvPr id="3" name="Content Placeholder 2"/>
          <p:cNvSpPr>
            <a:spLocks noGrp="1"/>
          </p:cNvSpPr>
          <p:nvPr>
            <p:ph idx="1"/>
          </p:nvPr>
        </p:nvSpPr>
        <p:spPr>
          <a:xfrm>
            <a:off x="822960" y="1100628"/>
            <a:ext cx="3520440" cy="3579849"/>
          </a:xfrm>
        </p:spPr>
        <p:txBody>
          <a:bodyPr/>
          <a:lstStyle/>
          <a:p>
            <a:pPr>
              <a:lnSpc>
                <a:spcPct val="150000"/>
              </a:lnSpc>
              <a:buFont typeface="Wingdings" panose="05000000000000000000" pitchFamily="2" charset="2"/>
              <a:buChar char="v"/>
            </a:pPr>
            <a:r>
              <a:rPr lang="en-US" dirty="0" smtClean="0">
                <a:solidFill>
                  <a:schemeClr val="accent4"/>
                </a:solidFill>
              </a:rPr>
              <a:t>Internships are required to become a child psychologist.</a:t>
            </a:r>
          </a:p>
          <a:p>
            <a:pPr>
              <a:lnSpc>
                <a:spcPct val="150000"/>
              </a:lnSpc>
              <a:buFont typeface="Wingdings" panose="05000000000000000000" pitchFamily="2" charset="2"/>
              <a:buChar char="v"/>
            </a:pPr>
            <a:r>
              <a:rPr lang="en-US" dirty="0" smtClean="0">
                <a:solidFill>
                  <a:schemeClr val="accent4"/>
                </a:solidFill>
              </a:rPr>
              <a:t>Also, at least two years of supervised counseling or clinical experience  is generally required.</a:t>
            </a:r>
            <a:endParaRPr lang="en-US" dirty="0">
              <a:solidFill>
                <a:schemeClr val="accent4"/>
              </a:solidFill>
            </a:endParaRPr>
          </a:p>
        </p:txBody>
      </p:sp>
      <p:sp>
        <p:nvSpPr>
          <p:cNvPr id="4" name="TextBox 3"/>
          <p:cNvSpPr txBox="1"/>
          <p:nvPr/>
        </p:nvSpPr>
        <p:spPr>
          <a:xfrm>
            <a:off x="4648200" y="1123242"/>
            <a:ext cx="3635666" cy="1524007"/>
          </a:xfrm>
          <a:prstGeom prst="rect">
            <a:avLst/>
          </a:prstGeom>
          <a:noFill/>
        </p:spPr>
        <p:txBody>
          <a:bodyPr wrap="square" rtlCol="0">
            <a:spAutoFit/>
          </a:bodyPr>
          <a:lstStyle/>
          <a:p>
            <a:pPr marL="285750" indent="-285750">
              <a:lnSpc>
                <a:spcPct val="150000"/>
              </a:lnSpc>
              <a:buFont typeface="Wingdings" panose="05000000000000000000" pitchFamily="2" charset="2"/>
              <a:buChar char="v"/>
            </a:pPr>
            <a:r>
              <a:rPr lang="en-US" sz="1600" b="1" dirty="0" smtClean="0">
                <a:solidFill>
                  <a:schemeClr val="accent4"/>
                </a:solidFill>
              </a:rPr>
              <a:t>Child psychologists can work in private practices, hospitals, schools, and some government agencies.</a:t>
            </a:r>
            <a:endParaRPr lang="en-US" sz="1600" b="1" dirty="0">
              <a:solidFill>
                <a:schemeClr val="accent4"/>
              </a:solidFill>
            </a:endParaRPr>
          </a:p>
        </p:txBody>
      </p:sp>
      <p:sp>
        <p:nvSpPr>
          <p:cNvPr id="5" name="AutoShape 2" descr="Image result for training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23010" r="-4130" b="26570"/>
          <a:stretch/>
        </p:blipFill>
        <p:spPr bwMode="auto">
          <a:xfrm>
            <a:off x="990599" y="3838222"/>
            <a:ext cx="2757311" cy="8692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88" t="8222" r="-1188" b="15014"/>
          <a:stretch/>
        </p:blipFill>
        <p:spPr bwMode="auto">
          <a:xfrm>
            <a:off x="5750977" y="3626625"/>
            <a:ext cx="1866794" cy="1173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2574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7162800" cy="3200400"/>
          </a:xfrm>
        </p:spPr>
        <p:txBody>
          <a:bodyPr/>
          <a:lstStyle/>
          <a:p>
            <a:r>
              <a:rPr lang="en-US" sz="4000" dirty="0" smtClean="0">
                <a:solidFill>
                  <a:schemeClr val="accent3"/>
                </a:solidFill>
              </a:rPr>
              <a:t>Starting salary: $64,023</a:t>
            </a:r>
            <a:br>
              <a:rPr lang="en-US" sz="4000" dirty="0" smtClean="0">
                <a:solidFill>
                  <a:schemeClr val="accent3"/>
                </a:solidFill>
              </a:rPr>
            </a:br>
            <a:r>
              <a:rPr lang="en-US" sz="4000" dirty="0" smtClean="0">
                <a:solidFill>
                  <a:schemeClr val="accent3"/>
                </a:solidFill>
              </a:rPr>
              <a:t/>
            </a:r>
            <a:br>
              <a:rPr lang="en-US" sz="4000" dirty="0" smtClean="0">
                <a:solidFill>
                  <a:schemeClr val="accent3"/>
                </a:solidFill>
              </a:rPr>
            </a:br>
            <a:r>
              <a:rPr lang="en-US" sz="4000" dirty="0">
                <a:solidFill>
                  <a:schemeClr val="accent3"/>
                </a:solidFill>
              </a:rPr>
              <a:t/>
            </a:r>
            <a:br>
              <a:rPr lang="en-US" sz="4000" dirty="0">
                <a:solidFill>
                  <a:schemeClr val="accent3"/>
                </a:solidFill>
              </a:rPr>
            </a:br>
            <a:r>
              <a:rPr lang="en-US" sz="4000" dirty="0" smtClean="0">
                <a:solidFill>
                  <a:schemeClr val="accent3"/>
                </a:solidFill>
              </a:rPr>
              <a:t>10-year salary: $80,000     to $90,000</a:t>
            </a:r>
            <a:endParaRPr lang="en-US" sz="4000" dirty="0">
              <a:solidFill>
                <a:schemeClr val="accent3"/>
              </a:solidFill>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2667000"/>
            <a:ext cx="2324100" cy="232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0129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chemeClr val="accent1"/>
                </a:solidFill>
              </a:rPr>
              <a:t>High areas of need for psychology</a:t>
            </a:r>
            <a:endParaRPr lang="en-US" dirty="0">
              <a:solidFill>
                <a:schemeClr val="accent1"/>
              </a:solidFill>
            </a:endParaRPr>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57200" y="1143000"/>
            <a:ext cx="1461837"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descr="Image result for new york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9389" y="2819400"/>
            <a:ext cx="2824805" cy="20574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p:cNvPicPr>
            <a:picLocks noChangeAspect="1" noChangeArrowheads="1"/>
          </p:cNvPicPr>
          <p:nvPr/>
        </p:nvPicPr>
        <p:blipFill>
          <a:blip r:embed="rId4"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766984" y="1219200"/>
            <a:ext cx="1294419" cy="22913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rot="2979788">
            <a:off x="999747" y="2041687"/>
            <a:ext cx="1447800" cy="369332"/>
          </a:xfrm>
          <a:prstGeom prst="rect">
            <a:avLst/>
          </a:prstGeom>
          <a:noFill/>
        </p:spPr>
        <p:txBody>
          <a:bodyPr wrap="square" rtlCol="0">
            <a:spAutoFit/>
          </a:bodyPr>
          <a:lstStyle/>
          <a:p>
            <a:r>
              <a:rPr lang="en-US" dirty="0" smtClean="0">
                <a:solidFill>
                  <a:schemeClr val="accent1"/>
                </a:solidFill>
              </a:rPr>
              <a:t>California</a:t>
            </a:r>
            <a:r>
              <a:rPr lang="en-US" dirty="0" smtClean="0"/>
              <a:t> </a:t>
            </a:r>
            <a:endParaRPr lang="en-US" dirty="0"/>
          </a:p>
        </p:txBody>
      </p:sp>
      <p:sp>
        <p:nvSpPr>
          <p:cNvPr id="6" name="TextBox 5"/>
          <p:cNvSpPr txBox="1"/>
          <p:nvPr/>
        </p:nvSpPr>
        <p:spPr>
          <a:xfrm rot="20096413">
            <a:off x="2207100" y="2477169"/>
            <a:ext cx="1365988" cy="369332"/>
          </a:xfrm>
          <a:prstGeom prst="rect">
            <a:avLst/>
          </a:prstGeom>
          <a:noFill/>
        </p:spPr>
        <p:txBody>
          <a:bodyPr wrap="square" rtlCol="0">
            <a:spAutoFit/>
          </a:bodyPr>
          <a:lstStyle/>
          <a:p>
            <a:r>
              <a:rPr lang="en-US" dirty="0" smtClean="0">
                <a:solidFill>
                  <a:schemeClr val="accent1"/>
                </a:solidFill>
              </a:rPr>
              <a:t>New York</a:t>
            </a:r>
            <a:endParaRPr lang="en-US" dirty="0">
              <a:solidFill>
                <a:schemeClr val="accent1"/>
              </a:solidFill>
            </a:endParaRPr>
          </a:p>
        </p:txBody>
      </p:sp>
      <p:sp>
        <p:nvSpPr>
          <p:cNvPr id="7" name="TextBox 6"/>
          <p:cNvSpPr txBox="1"/>
          <p:nvPr/>
        </p:nvSpPr>
        <p:spPr>
          <a:xfrm>
            <a:off x="3979985" y="849868"/>
            <a:ext cx="1219200" cy="369332"/>
          </a:xfrm>
          <a:prstGeom prst="rect">
            <a:avLst/>
          </a:prstGeom>
          <a:noFill/>
        </p:spPr>
        <p:txBody>
          <a:bodyPr wrap="square" rtlCol="0">
            <a:spAutoFit/>
          </a:bodyPr>
          <a:lstStyle/>
          <a:p>
            <a:r>
              <a:rPr lang="en-US" dirty="0" smtClean="0">
                <a:solidFill>
                  <a:schemeClr val="accent1"/>
                </a:solidFill>
              </a:rPr>
              <a:t>Illinois</a:t>
            </a:r>
            <a:endParaRPr lang="en-US" dirty="0">
              <a:solidFill>
                <a:schemeClr val="accent1"/>
              </a:solidFill>
            </a:endParaRPr>
          </a:p>
        </p:txBody>
      </p:sp>
      <p:pic>
        <p:nvPicPr>
          <p:cNvPr id="4102" name="Picture 6"/>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bwMode="auto">
          <a:xfrm>
            <a:off x="5562600" y="2440106"/>
            <a:ext cx="1269753" cy="23471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rot="19424955">
            <a:off x="4794445" y="3573149"/>
            <a:ext cx="1676400" cy="369332"/>
          </a:xfrm>
          <a:prstGeom prst="rect">
            <a:avLst/>
          </a:prstGeom>
          <a:noFill/>
        </p:spPr>
        <p:txBody>
          <a:bodyPr wrap="square" rtlCol="0">
            <a:spAutoFit/>
          </a:bodyPr>
          <a:lstStyle/>
          <a:p>
            <a:r>
              <a:rPr lang="en-US" dirty="0" smtClean="0">
                <a:solidFill>
                  <a:schemeClr val="accent1"/>
                </a:solidFill>
              </a:rPr>
              <a:t>New Jersey</a:t>
            </a:r>
            <a:endParaRPr lang="en-US" dirty="0">
              <a:solidFill>
                <a:schemeClr val="accent1"/>
              </a:solidFill>
            </a:endParaRPr>
          </a:p>
        </p:txBody>
      </p:sp>
      <p:pic>
        <p:nvPicPr>
          <p:cNvPr id="410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00874" y="970124"/>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6524990" y="1555028"/>
            <a:ext cx="1524000" cy="369332"/>
          </a:xfrm>
          <a:prstGeom prst="rect">
            <a:avLst/>
          </a:prstGeom>
          <a:noFill/>
        </p:spPr>
        <p:txBody>
          <a:bodyPr wrap="square" rtlCol="0">
            <a:spAutoFit/>
          </a:bodyPr>
          <a:lstStyle/>
          <a:p>
            <a:pPr algn="ctr"/>
            <a:r>
              <a:rPr lang="en-US" dirty="0" smtClean="0">
                <a:solidFill>
                  <a:schemeClr val="accent1"/>
                </a:solidFill>
              </a:rPr>
              <a:t>Texas</a:t>
            </a:r>
            <a:endParaRPr lang="en-US" dirty="0">
              <a:solidFill>
                <a:schemeClr val="accent1"/>
              </a:solidFill>
            </a:endParaRPr>
          </a:p>
        </p:txBody>
      </p:sp>
    </p:spTree>
    <p:extLst>
      <p:ext uri="{BB962C8B-B14F-4D97-AF65-F5344CB8AC3E}">
        <p14:creationId xmlns:p14="http://schemas.microsoft.com/office/powerpoint/2010/main" val="2989496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711598">
            <a:off x="250034" y="1104311"/>
            <a:ext cx="7520940" cy="548640"/>
          </a:xfrm>
        </p:spPr>
        <p:txBody>
          <a:bodyPr/>
          <a:lstStyle/>
          <a:p>
            <a:r>
              <a:rPr lang="en-US" dirty="0" smtClean="0">
                <a:solidFill>
                  <a:schemeClr val="accent6"/>
                </a:solidFill>
              </a:rPr>
              <a:t>19% Increase predicted by 2024 </a:t>
            </a:r>
            <a:endParaRPr lang="en-US" dirty="0">
              <a:solidFill>
                <a:schemeClr val="accent6"/>
              </a:solidFill>
            </a:endParaRPr>
          </a:p>
        </p:txBody>
      </p:sp>
      <p:sp>
        <p:nvSpPr>
          <p:cNvPr id="3" name="Content Placeholder 2"/>
          <p:cNvSpPr>
            <a:spLocks noGrp="1"/>
          </p:cNvSpPr>
          <p:nvPr>
            <p:ph idx="1"/>
          </p:nvPr>
        </p:nvSpPr>
        <p:spPr>
          <a:xfrm>
            <a:off x="3657600" y="1981201"/>
            <a:ext cx="4953000" cy="2057400"/>
          </a:xfrm>
        </p:spPr>
        <p:txBody>
          <a:bodyPr>
            <a:normAutofit fontScale="85000" lnSpcReduction="20000"/>
          </a:bodyPr>
          <a:lstStyle/>
          <a:p>
            <a:pPr>
              <a:lnSpc>
                <a:spcPct val="150000"/>
              </a:lnSpc>
            </a:pPr>
            <a:r>
              <a:rPr lang="en-US" dirty="0" smtClean="0">
                <a:solidFill>
                  <a:schemeClr val="accent6"/>
                </a:solidFill>
              </a:rPr>
              <a:t>	There is no specific turnover rate available, however a recent study (cited on last slide) indicates that the number of practicing psychologists has been stable for number of years.  The turnover rate must be relatively low because newly trained psychologists are replacing the same number of psychologists leaving the industry.</a:t>
            </a:r>
            <a:endParaRPr lang="en-US" dirty="0">
              <a:solidFill>
                <a:schemeClr val="accent6"/>
              </a:solidFill>
            </a:endParaRPr>
          </a:p>
        </p:txBody>
      </p:sp>
      <p:pic>
        <p:nvPicPr>
          <p:cNvPr id="5122" name="Picture 2"/>
          <p:cNvPicPr>
            <a:picLocks noChangeAspect="1" noChangeArrowheads="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762000" y="2895600"/>
            <a:ext cx="238125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7927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4"/>
                </a:solidFill>
              </a:rPr>
              <a:t>Working conditions</a:t>
            </a:r>
            <a:endParaRPr lang="en-US" dirty="0">
              <a:solidFill>
                <a:schemeClr val="accent4"/>
              </a:solidFill>
            </a:endParaRPr>
          </a:p>
        </p:txBody>
      </p:sp>
      <p:pic>
        <p:nvPicPr>
          <p:cNvPr id="6146"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saturation sat="6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6324600" y="2286000"/>
            <a:ext cx="2667000"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228600" y="762000"/>
            <a:ext cx="7520940" cy="3579849"/>
          </a:xfrm>
        </p:spPr>
        <p:txBody>
          <a:bodyPr/>
          <a:lstStyle/>
          <a:p>
            <a:endParaRPr lang="en-US" dirty="0"/>
          </a:p>
          <a:p>
            <a:pPr>
              <a:lnSpc>
                <a:spcPct val="150000"/>
              </a:lnSpc>
            </a:pPr>
            <a:r>
              <a:rPr lang="en-US" dirty="0" smtClean="0"/>
              <a:t>	</a:t>
            </a:r>
            <a:r>
              <a:rPr lang="en-US" dirty="0" smtClean="0">
                <a:solidFill>
                  <a:schemeClr val="accent4"/>
                </a:solidFill>
              </a:rPr>
              <a:t>Hazards </a:t>
            </a:r>
            <a:r>
              <a:rPr lang="en-US" dirty="0">
                <a:solidFill>
                  <a:schemeClr val="accent4"/>
                </a:solidFill>
              </a:rPr>
              <a:t>of the job are emotional because there can be a lot of serious discussion in your job.  Clients </a:t>
            </a:r>
            <a:r>
              <a:rPr lang="en-US" dirty="0" smtClean="0">
                <a:solidFill>
                  <a:schemeClr val="accent4"/>
                </a:solidFill>
              </a:rPr>
              <a:t>discuss </a:t>
            </a:r>
            <a:r>
              <a:rPr lang="en-US" dirty="0">
                <a:solidFill>
                  <a:schemeClr val="accent4"/>
                </a:solidFill>
              </a:rPr>
              <a:t>their difficulties and </a:t>
            </a:r>
            <a:r>
              <a:rPr lang="en-US" dirty="0" smtClean="0">
                <a:solidFill>
                  <a:schemeClr val="accent4"/>
                </a:solidFill>
              </a:rPr>
              <a:t>it can </a:t>
            </a:r>
            <a:r>
              <a:rPr lang="en-US" dirty="0">
                <a:solidFill>
                  <a:schemeClr val="accent4"/>
                </a:solidFill>
              </a:rPr>
              <a:t>be difficult to maintain a professional distance to deal with situations rationally and not become emotionally involved.  It can be  </a:t>
            </a:r>
            <a:r>
              <a:rPr lang="en-US" dirty="0" smtClean="0">
                <a:solidFill>
                  <a:schemeClr val="accent4"/>
                </a:solidFill>
              </a:rPr>
              <a:t>disheartening </a:t>
            </a:r>
            <a:r>
              <a:rPr lang="en-US" dirty="0">
                <a:solidFill>
                  <a:schemeClr val="accent4"/>
                </a:solidFill>
              </a:rPr>
              <a:t>to see people in </a:t>
            </a:r>
            <a:r>
              <a:rPr lang="en-US" dirty="0" smtClean="0">
                <a:solidFill>
                  <a:schemeClr val="accent4"/>
                </a:solidFill>
              </a:rPr>
              <a:t>dangerous </a:t>
            </a:r>
            <a:r>
              <a:rPr lang="en-US" dirty="0">
                <a:solidFill>
                  <a:schemeClr val="accent4"/>
                </a:solidFill>
              </a:rPr>
              <a:t>or sad </a:t>
            </a:r>
            <a:r>
              <a:rPr lang="en-US" dirty="0" smtClean="0">
                <a:solidFill>
                  <a:schemeClr val="accent4"/>
                </a:solidFill>
              </a:rPr>
              <a:t>situations                 and the </a:t>
            </a:r>
            <a:r>
              <a:rPr lang="en-US" dirty="0">
                <a:solidFill>
                  <a:schemeClr val="accent4"/>
                </a:solidFill>
              </a:rPr>
              <a:t>mental health </a:t>
            </a:r>
            <a:r>
              <a:rPr lang="en-US" dirty="0" smtClean="0">
                <a:solidFill>
                  <a:schemeClr val="accent4"/>
                </a:solidFill>
              </a:rPr>
              <a:t>of the psychologist can be at </a:t>
            </a:r>
            <a:r>
              <a:rPr lang="en-US" dirty="0">
                <a:solidFill>
                  <a:schemeClr val="accent4"/>
                </a:solidFill>
              </a:rPr>
              <a:t>risk. </a:t>
            </a:r>
          </a:p>
          <a:p>
            <a:endParaRPr lang="en-US" dirty="0"/>
          </a:p>
        </p:txBody>
      </p:sp>
    </p:spTree>
    <p:extLst>
      <p:ext uri="{BB962C8B-B14F-4D97-AF65-F5344CB8AC3E}">
        <p14:creationId xmlns:p14="http://schemas.microsoft.com/office/powerpoint/2010/main" val="2790709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520940" cy="548640"/>
          </a:xfrm>
        </p:spPr>
        <p:txBody>
          <a:bodyPr/>
          <a:lstStyle/>
          <a:p>
            <a:r>
              <a:rPr lang="en-US" dirty="0" smtClean="0">
                <a:solidFill>
                  <a:schemeClr val="accent3"/>
                </a:solidFill>
              </a:rPr>
              <a:t>Nature of the work</a:t>
            </a:r>
            <a:endParaRPr lang="en-US" dirty="0">
              <a:solidFill>
                <a:schemeClr val="accent3"/>
              </a:solidFill>
            </a:endParaRPr>
          </a:p>
        </p:txBody>
      </p:sp>
      <p:sp>
        <p:nvSpPr>
          <p:cNvPr id="3" name="Content Placeholder 2"/>
          <p:cNvSpPr>
            <a:spLocks noGrp="1"/>
          </p:cNvSpPr>
          <p:nvPr>
            <p:ph idx="1"/>
          </p:nvPr>
        </p:nvSpPr>
        <p:spPr>
          <a:xfrm>
            <a:off x="609600" y="1143000"/>
            <a:ext cx="7520940" cy="3579849"/>
          </a:xfrm>
        </p:spPr>
        <p:txBody>
          <a:bodyPr>
            <a:normAutofit/>
          </a:bodyPr>
          <a:lstStyle/>
          <a:p>
            <a:pPr>
              <a:lnSpc>
                <a:spcPct val="150000"/>
              </a:lnSpc>
            </a:pPr>
            <a:r>
              <a:rPr lang="en-US" sz="1800" dirty="0" smtClean="0">
                <a:solidFill>
                  <a:schemeClr val="accent3"/>
                </a:solidFill>
              </a:rPr>
              <a:t>	Psychology is mostly </a:t>
            </a:r>
            <a:r>
              <a:rPr lang="en-US" sz="1800" dirty="0">
                <a:solidFill>
                  <a:schemeClr val="accent3"/>
                </a:solidFill>
              </a:rPr>
              <a:t>mental in </a:t>
            </a:r>
            <a:r>
              <a:rPr lang="en-US" sz="1800" dirty="0" smtClean="0">
                <a:solidFill>
                  <a:schemeClr val="accent3"/>
                </a:solidFill>
              </a:rPr>
              <a:t>nature.  Psychologists help </a:t>
            </a:r>
            <a:r>
              <a:rPr lang="en-US" sz="1800" dirty="0">
                <a:solidFill>
                  <a:schemeClr val="accent3"/>
                </a:solidFill>
              </a:rPr>
              <a:t>children who may </a:t>
            </a:r>
            <a:r>
              <a:rPr lang="en-US" sz="1800" dirty="0" smtClean="0">
                <a:solidFill>
                  <a:schemeClr val="accent3"/>
                </a:solidFill>
              </a:rPr>
              <a:t>be suffering from serious </a:t>
            </a:r>
            <a:r>
              <a:rPr lang="en-US" sz="1800" dirty="0">
                <a:solidFill>
                  <a:schemeClr val="accent3"/>
                </a:solidFill>
              </a:rPr>
              <a:t>mental health issues</a:t>
            </a:r>
            <a:r>
              <a:rPr lang="en-US" sz="1800" dirty="0" smtClean="0">
                <a:solidFill>
                  <a:schemeClr val="accent3"/>
                </a:solidFill>
              </a:rPr>
              <a:t>,  abuse, </a:t>
            </a:r>
            <a:r>
              <a:rPr lang="en-US" sz="1800" dirty="0">
                <a:solidFill>
                  <a:schemeClr val="accent3"/>
                </a:solidFill>
              </a:rPr>
              <a:t>disabilities, terminal illnesses, or </a:t>
            </a:r>
            <a:r>
              <a:rPr lang="en-US" sz="1800" dirty="0" smtClean="0">
                <a:solidFill>
                  <a:schemeClr val="accent3"/>
                </a:solidFill>
              </a:rPr>
              <a:t>difficult living </a:t>
            </a:r>
            <a:r>
              <a:rPr lang="en-US" sz="1800" dirty="0">
                <a:solidFill>
                  <a:schemeClr val="accent3"/>
                </a:solidFill>
              </a:rPr>
              <a:t>situations. </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2387930"/>
            <a:ext cx="2657475" cy="2507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7556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706" y="381000"/>
            <a:ext cx="7520940" cy="548640"/>
          </a:xfrm>
        </p:spPr>
        <p:txBody>
          <a:bodyPr/>
          <a:lstStyle/>
          <a:p>
            <a:r>
              <a:rPr lang="en-US" sz="4000" b="1" dirty="0" smtClean="0">
                <a:solidFill>
                  <a:schemeClr val="accent1"/>
                </a:solidFill>
              </a:rPr>
              <a:t>Related careers </a:t>
            </a:r>
            <a:endParaRPr lang="en-US" sz="4000" b="1" dirty="0">
              <a:solidFill>
                <a:schemeClr val="accent1"/>
              </a:solidFill>
            </a:endParaRPr>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19400" y="3352800"/>
            <a:ext cx="3741738" cy="16762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33400" y="1521709"/>
            <a:ext cx="2057400" cy="830997"/>
          </a:xfrm>
          <a:prstGeom prst="rect">
            <a:avLst/>
          </a:prstGeom>
          <a:noFill/>
        </p:spPr>
        <p:txBody>
          <a:bodyPr wrap="square" rtlCol="0">
            <a:spAutoFit/>
          </a:bodyPr>
          <a:lstStyle/>
          <a:p>
            <a:pPr algn="ctr"/>
            <a:r>
              <a:rPr lang="en-US" sz="2400" b="1" dirty="0" smtClean="0">
                <a:solidFill>
                  <a:schemeClr val="accent1"/>
                </a:solidFill>
              </a:rPr>
              <a:t>Social workers</a:t>
            </a:r>
            <a:endParaRPr lang="en-US" sz="2400" b="1" dirty="0">
              <a:solidFill>
                <a:schemeClr val="accent1"/>
              </a:solidFill>
            </a:endParaRPr>
          </a:p>
        </p:txBody>
      </p:sp>
      <p:sp>
        <p:nvSpPr>
          <p:cNvPr id="5" name="TextBox 4"/>
          <p:cNvSpPr txBox="1"/>
          <p:nvPr/>
        </p:nvSpPr>
        <p:spPr>
          <a:xfrm>
            <a:off x="2819400" y="2209800"/>
            <a:ext cx="1828800" cy="830997"/>
          </a:xfrm>
          <a:prstGeom prst="rect">
            <a:avLst/>
          </a:prstGeom>
          <a:noFill/>
        </p:spPr>
        <p:txBody>
          <a:bodyPr wrap="square" rtlCol="0">
            <a:spAutoFit/>
          </a:bodyPr>
          <a:lstStyle/>
          <a:p>
            <a:pPr algn="ctr"/>
            <a:r>
              <a:rPr lang="en-US" sz="2400" b="1" dirty="0" smtClean="0">
                <a:solidFill>
                  <a:schemeClr val="accent1"/>
                </a:solidFill>
              </a:rPr>
              <a:t>School counselors</a:t>
            </a:r>
            <a:endParaRPr lang="en-US" sz="2400" b="1" dirty="0">
              <a:solidFill>
                <a:schemeClr val="accent1"/>
              </a:solidFill>
            </a:endParaRPr>
          </a:p>
        </p:txBody>
      </p:sp>
      <p:sp>
        <p:nvSpPr>
          <p:cNvPr id="6" name="TextBox 5"/>
          <p:cNvSpPr txBox="1"/>
          <p:nvPr/>
        </p:nvSpPr>
        <p:spPr>
          <a:xfrm>
            <a:off x="4572000" y="1238906"/>
            <a:ext cx="2438400" cy="830997"/>
          </a:xfrm>
          <a:prstGeom prst="rect">
            <a:avLst/>
          </a:prstGeom>
          <a:noFill/>
        </p:spPr>
        <p:txBody>
          <a:bodyPr wrap="square" rtlCol="0">
            <a:spAutoFit/>
          </a:bodyPr>
          <a:lstStyle/>
          <a:p>
            <a:pPr algn="ctr"/>
            <a:r>
              <a:rPr lang="en-US" sz="2400" b="1" dirty="0" smtClean="0">
                <a:solidFill>
                  <a:schemeClr val="accent1"/>
                </a:solidFill>
              </a:rPr>
              <a:t>Abuse counselors</a:t>
            </a:r>
            <a:endParaRPr lang="en-US" sz="2400" b="1" dirty="0">
              <a:solidFill>
                <a:schemeClr val="accent1"/>
              </a:solidFill>
            </a:endParaRPr>
          </a:p>
        </p:txBody>
      </p:sp>
      <p:sp>
        <p:nvSpPr>
          <p:cNvPr id="7" name="TextBox 6"/>
          <p:cNvSpPr txBox="1"/>
          <p:nvPr/>
        </p:nvSpPr>
        <p:spPr>
          <a:xfrm>
            <a:off x="345831" y="3440667"/>
            <a:ext cx="1981200" cy="1200329"/>
          </a:xfrm>
          <a:prstGeom prst="rect">
            <a:avLst/>
          </a:prstGeom>
          <a:noFill/>
        </p:spPr>
        <p:txBody>
          <a:bodyPr wrap="square" rtlCol="0">
            <a:spAutoFit/>
          </a:bodyPr>
          <a:lstStyle/>
          <a:p>
            <a:pPr algn="ctr"/>
            <a:r>
              <a:rPr lang="en-US" sz="2400" b="1" dirty="0" smtClean="0">
                <a:solidFill>
                  <a:schemeClr val="accent1"/>
                </a:solidFill>
              </a:rPr>
              <a:t>Research based psychology</a:t>
            </a:r>
            <a:endParaRPr lang="en-US" sz="2400" b="1" dirty="0">
              <a:solidFill>
                <a:schemeClr val="accent1"/>
              </a:solidFill>
            </a:endParaRPr>
          </a:p>
        </p:txBody>
      </p:sp>
      <p:sp>
        <p:nvSpPr>
          <p:cNvPr id="8" name="TextBox 7"/>
          <p:cNvSpPr txBox="1"/>
          <p:nvPr/>
        </p:nvSpPr>
        <p:spPr>
          <a:xfrm>
            <a:off x="6934200" y="3810000"/>
            <a:ext cx="2057400" cy="461665"/>
          </a:xfrm>
          <a:prstGeom prst="rect">
            <a:avLst/>
          </a:prstGeom>
          <a:noFill/>
        </p:spPr>
        <p:txBody>
          <a:bodyPr wrap="square" rtlCol="0">
            <a:spAutoFit/>
          </a:bodyPr>
          <a:lstStyle/>
          <a:p>
            <a:r>
              <a:rPr lang="en-US" sz="2400" b="1" dirty="0" smtClean="0">
                <a:solidFill>
                  <a:schemeClr val="accent1"/>
                </a:solidFill>
              </a:rPr>
              <a:t>Teacher</a:t>
            </a:r>
            <a:endParaRPr lang="en-US" sz="2400" b="1" dirty="0">
              <a:solidFill>
                <a:schemeClr val="accent1"/>
              </a:solidFill>
            </a:endParaRPr>
          </a:p>
        </p:txBody>
      </p:sp>
      <p:sp>
        <p:nvSpPr>
          <p:cNvPr id="9" name="TextBox 8"/>
          <p:cNvSpPr txBox="1"/>
          <p:nvPr/>
        </p:nvSpPr>
        <p:spPr>
          <a:xfrm>
            <a:off x="6172200" y="2352706"/>
            <a:ext cx="2286000" cy="830997"/>
          </a:xfrm>
          <a:prstGeom prst="rect">
            <a:avLst/>
          </a:prstGeom>
          <a:noFill/>
        </p:spPr>
        <p:txBody>
          <a:bodyPr wrap="square" rtlCol="0">
            <a:spAutoFit/>
          </a:bodyPr>
          <a:lstStyle/>
          <a:p>
            <a:pPr algn="ctr"/>
            <a:r>
              <a:rPr lang="en-US" sz="2400" b="1" dirty="0" smtClean="0">
                <a:solidFill>
                  <a:schemeClr val="accent1"/>
                </a:solidFill>
              </a:rPr>
              <a:t>Child welfare worker</a:t>
            </a:r>
            <a:endParaRPr lang="en-US" sz="2400" b="1" dirty="0">
              <a:solidFill>
                <a:schemeClr val="accent1"/>
              </a:solidFill>
            </a:endParaRPr>
          </a:p>
        </p:txBody>
      </p:sp>
      <p:sp>
        <p:nvSpPr>
          <p:cNvPr id="10" name="Rectangle 9"/>
          <p:cNvSpPr/>
          <p:nvPr/>
        </p:nvSpPr>
        <p:spPr>
          <a:xfrm>
            <a:off x="685800" y="1588056"/>
            <a:ext cx="1752600" cy="6983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800600" y="1238906"/>
            <a:ext cx="1981200" cy="8309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819400" y="2209800"/>
            <a:ext cx="1828800" cy="8309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324600" y="2352706"/>
            <a:ext cx="1981200" cy="8309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934200" y="3810000"/>
            <a:ext cx="1295400" cy="4616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45831" y="3440667"/>
            <a:ext cx="1981200" cy="13599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6488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94</TotalTime>
  <Words>194</Words>
  <Application>Microsoft Office PowerPoint</Application>
  <PresentationFormat>On-screen Show (4:3)</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Angles</vt:lpstr>
      <vt:lpstr>Child psychologist</vt:lpstr>
      <vt:lpstr>Education</vt:lpstr>
      <vt:lpstr>Training                           Work</vt:lpstr>
      <vt:lpstr>Starting salary: $64,023   10-year salary: $80,000     to $90,000</vt:lpstr>
      <vt:lpstr>High areas of need for psychology</vt:lpstr>
      <vt:lpstr>19% Increase predicted by 2024 </vt:lpstr>
      <vt:lpstr>Working conditions</vt:lpstr>
      <vt:lpstr>Nature of the work</vt:lpstr>
      <vt:lpstr>Related careers </vt:lpstr>
      <vt:lpstr>What I find intriguing</vt:lpstr>
      <vt:lpstr>Websites used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psychologist</dc:title>
  <dc:creator>dsgs530</dc:creator>
  <cp:lastModifiedBy>dsgs530</cp:lastModifiedBy>
  <cp:revision>9</cp:revision>
  <dcterms:created xsi:type="dcterms:W3CDTF">2017-12-16T18:53:07Z</dcterms:created>
  <dcterms:modified xsi:type="dcterms:W3CDTF">2017-12-16T20:27:27Z</dcterms:modified>
</cp:coreProperties>
</file>